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3" r:id="rId3"/>
    <p:sldId id="257" r:id="rId4"/>
    <p:sldId id="258" r:id="rId5"/>
    <p:sldId id="262" r:id="rId6"/>
    <p:sldId id="264" r:id="rId7"/>
    <p:sldId id="259" r:id="rId8"/>
    <p:sldId id="260"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7" name="Date Placeholder 6"/>
          <p:cNvSpPr>
            <a:spLocks noGrp="1"/>
          </p:cNvSpPr>
          <p:nvPr>
            <p:ph type="dt" sz="half" idx="10"/>
          </p:nvPr>
        </p:nvSpPr>
        <p:spPr/>
        <p:txBody>
          <a:bodyPr/>
          <a:lstStyle/>
          <a:p>
            <a:fld id="{1160EA64-D806-43AC-9DF2-F8C432F32B4C}" type="datetimeFigureOut">
              <a:rPr lang="en-US" dirty="0"/>
              <a:t>11/24/2020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11/24/2020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583436" y="3143250"/>
            <a:ext cx="4270248" cy="259677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7" name="Date Placeholder 6"/>
          <p:cNvSpPr>
            <a:spLocks noGrp="1"/>
          </p:cNvSpPr>
          <p:nvPr>
            <p:ph type="dt" sz="half" idx="10"/>
          </p:nvPr>
        </p:nvSpPr>
        <p:spPr/>
        <p:txBody>
          <a:bodyPr/>
          <a:lstStyle/>
          <a:p>
            <a:fld id="{4F7D4976-E339-4826-83B7-FBD03F55ECF8}" type="datetimeFigureOut">
              <a:rPr lang="en-US" dirty="0"/>
              <a:t>11/24/2020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Date Placeholder 8"/>
          <p:cNvSpPr>
            <a:spLocks noGrp="1"/>
          </p:cNvSpPr>
          <p:nvPr>
            <p:ph type="dt" sz="half" idx="10"/>
          </p:nvPr>
        </p:nvSpPr>
        <p:spPr/>
        <p:txBody>
          <a:bodyPr/>
          <a:lstStyle/>
          <a:p>
            <a:fld id="{D1BE4249-C0D0-4B06-8692-E8BB871AF643}" type="datetimeFigureOut">
              <a:rPr lang="en-US" dirty="0"/>
              <a:t>11/24/2020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11/24/2020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11/24/2020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C3630F-481C-407F-AC73-A942639D7965}"/>
              </a:ext>
            </a:extLst>
          </p:cNvPr>
          <p:cNvSpPr>
            <a:spLocks noGrp="1"/>
          </p:cNvSpPr>
          <p:nvPr>
            <p:ph type="ctrTitle"/>
          </p:nvPr>
        </p:nvSpPr>
        <p:spPr/>
        <p:txBody>
          <a:bodyPr/>
          <a:lstStyle/>
          <a:p>
            <a:r>
              <a:rPr lang="nl-NL" dirty="0"/>
              <a:t>Trauma capitis</a:t>
            </a:r>
          </a:p>
        </p:txBody>
      </p:sp>
      <p:sp>
        <p:nvSpPr>
          <p:cNvPr id="3" name="Ondertitel 2">
            <a:extLst>
              <a:ext uri="{FF2B5EF4-FFF2-40B4-BE49-F238E27FC236}">
                <a16:creationId xmlns:a16="http://schemas.microsoft.com/office/drawing/2014/main" id="{4A6D9D31-CB4D-4B3A-9F9A-DEE321A4AB7F}"/>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1873506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104337-E5CF-40DA-9B53-D9EA99CC44EE}"/>
              </a:ext>
            </a:extLst>
          </p:cNvPr>
          <p:cNvSpPr>
            <a:spLocks noGrp="1"/>
          </p:cNvSpPr>
          <p:nvPr>
            <p:ph type="title"/>
          </p:nvPr>
        </p:nvSpPr>
        <p:spPr/>
        <p:txBody>
          <a:bodyPr/>
          <a:lstStyle/>
          <a:p>
            <a:r>
              <a:rPr lang="nl-NL" dirty="0"/>
              <a:t>Vangnet </a:t>
            </a:r>
          </a:p>
        </p:txBody>
      </p:sp>
      <p:sp>
        <p:nvSpPr>
          <p:cNvPr id="3" name="Tijdelijke aanduiding voor inhoud 2">
            <a:extLst>
              <a:ext uri="{FF2B5EF4-FFF2-40B4-BE49-F238E27FC236}">
                <a16:creationId xmlns:a16="http://schemas.microsoft.com/office/drawing/2014/main" id="{5C3FEBD5-BA03-4334-920A-EE35E5E0AAEF}"/>
              </a:ext>
            </a:extLst>
          </p:cNvPr>
          <p:cNvSpPr>
            <a:spLocks noGrp="1"/>
          </p:cNvSpPr>
          <p:nvPr>
            <p:ph idx="1"/>
          </p:nvPr>
        </p:nvSpPr>
        <p:spPr/>
        <p:txBody>
          <a:bodyPr/>
          <a:lstStyle/>
          <a:p>
            <a:r>
              <a:rPr lang="nl-NL" dirty="0"/>
              <a:t>Direct contact  als patiënt in eerste dagen:</a:t>
            </a:r>
          </a:p>
          <a:p>
            <a:r>
              <a:rPr lang="nl-NL" dirty="0"/>
              <a:t>Suf of verward en/of anders gedraagt </a:t>
            </a:r>
          </a:p>
          <a:p>
            <a:r>
              <a:rPr lang="nl-NL" dirty="0"/>
              <a:t>Toenemende hoofdpijn</a:t>
            </a:r>
          </a:p>
          <a:p>
            <a:r>
              <a:rPr lang="nl-NL" dirty="0"/>
              <a:t>Aanhoudend misselijk /overgeven</a:t>
            </a:r>
          </a:p>
          <a:p>
            <a:endParaRPr lang="nl-NL" dirty="0"/>
          </a:p>
          <a:p>
            <a:endParaRPr lang="nl-NL" dirty="0"/>
          </a:p>
        </p:txBody>
      </p:sp>
    </p:spTree>
    <p:extLst>
      <p:ext uri="{BB962C8B-B14F-4D97-AF65-F5344CB8AC3E}">
        <p14:creationId xmlns:p14="http://schemas.microsoft.com/office/powerpoint/2010/main" val="495051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FB50908-059E-4D8E-B01E-F986752A473C}"/>
              </a:ext>
            </a:extLst>
          </p:cNvPr>
          <p:cNvSpPr>
            <a:spLocks noGrp="1"/>
          </p:cNvSpPr>
          <p:nvPr>
            <p:ph type="title"/>
          </p:nvPr>
        </p:nvSpPr>
        <p:spPr>
          <a:xfrm>
            <a:off x="643467" y="643467"/>
            <a:ext cx="2804408" cy="1252445"/>
          </a:xfrm>
          <a:noFill/>
          <a:ln>
            <a:solidFill>
              <a:schemeClr val="bg1"/>
            </a:solidFill>
          </a:ln>
        </p:spPr>
        <p:txBody>
          <a:bodyPr vert="horz" wrap="square" lIns="182880" tIns="182880" rIns="182880" bIns="182880" rtlCol="0" anchor="ctr" anchorCtr="1">
            <a:normAutofit/>
          </a:bodyPr>
          <a:lstStyle/>
          <a:p>
            <a:r>
              <a:rPr lang="en-US">
                <a:solidFill>
                  <a:schemeClr val="bg1"/>
                </a:solidFill>
              </a:rPr>
              <a:t>Anatomie schedel</a:t>
            </a:r>
          </a:p>
        </p:txBody>
      </p:sp>
      <p:sp>
        <p:nvSpPr>
          <p:cNvPr id="3" name="Tijdelijke aanduiding voor inhoud 2">
            <a:extLst>
              <a:ext uri="{FF2B5EF4-FFF2-40B4-BE49-F238E27FC236}">
                <a16:creationId xmlns:a16="http://schemas.microsoft.com/office/drawing/2014/main" id="{7400292F-0884-416C-90F4-9AFCFA3B5C20}"/>
              </a:ext>
            </a:extLst>
          </p:cNvPr>
          <p:cNvSpPr>
            <a:spLocks noGrp="1"/>
          </p:cNvSpPr>
          <p:nvPr>
            <p:ph sz="half" idx="2"/>
          </p:nvPr>
        </p:nvSpPr>
        <p:spPr>
          <a:xfrm>
            <a:off x="643468" y="2172749"/>
            <a:ext cx="3363974" cy="3880917"/>
          </a:xfrm>
        </p:spPr>
        <p:txBody>
          <a:bodyPr vert="horz" lIns="91440" tIns="45720" rIns="91440" bIns="45720" rtlCol="0">
            <a:normAutofit/>
          </a:bodyPr>
          <a:lstStyle/>
          <a:p>
            <a:r>
              <a:rPr lang="en-US" dirty="0">
                <a:solidFill>
                  <a:schemeClr val="bg1"/>
                </a:solidFill>
              </a:rPr>
              <a:t>Meninges: </a:t>
            </a:r>
            <a:r>
              <a:rPr lang="en-US" dirty="0" err="1">
                <a:solidFill>
                  <a:schemeClr val="bg1"/>
                </a:solidFill>
              </a:rPr>
              <a:t>functie</a:t>
            </a:r>
            <a:r>
              <a:rPr lang="en-US" dirty="0">
                <a:solidFill>
                  <a:schemeClr val="bg1"/>
                </a:solidFill>
              </a:rPr>
              <a:t>: </a:t>
            </a:r>
            <a:r>
              <a:rPr lang="en-US" dirty="0" err="1">
                <a:solidFill>
                  <a:schemeClr val="bg1"/>
                </a:solidFill>
              </a:rPr>
              <a:t>voeding</a:t>
            </a:r>
            <a:r>
              <a:rPr lang="en-US" dirty="0">
                <a:solidFill>
                  <a:schemeClr val="bg1"/>
                </a:solidFill>
              </a:rPr>
              <a:t> van de </a:t>
            </a:r>
            <a:r>
              <a:rPr lang="en-US" dirty="0" err="1">
                <a:solidFill>
                  <a:schemeClr val="bg1"/>
                </a:solidFill>
              </a:rPr>
              <a:t>hersenen</a:t>
            </a:r>
            <a:r>
              <a:rPr lang="en-US" dirty="0">
                <a:solidFill>
                  <a:schemeClr val="bg1"/>
                </a:solidFill>
              </a:rPr>
              <a:t> </a:t>
            </a:r>
            <a:r>
              <a:rPr lang="en-US" dirty="0" err="1">
                <a:solidFill>
                  <a:schemeClr val="bg1"/>
                </a:solidFill>
              </a:rPr>
              <a:t>en</a:t>
            </a:r>
            <a:r>
              <a:rPr lang="en-US" dirty="0">
                <a:solidFill>
                  <a:schemeClr val="bg1"/>
                </a:solidFill>
              </a:rPr>
              <a:t> </a:t>
            </a:r>
            <a:r>
              <a:rPr lang="en-US" dirty="0" err="1">
                <a:solidFill>
                  <a:schemeClr val="bg1"/>
                </a:solidFill>
              </a:rPr>
              <a:t>stootkussen</a:t>
            </a:r>
            <a:endParaRPr lang="en-US" dirty="0">
              <a:solidFill>
                <a:schemeClr val="bg1"/>
              </a:solidFill>
            </a:endParaRPr>
          </a:p>
          <a:p>
            <a:r>
              <a:rPr lang="en-US" dirty="0" err="1">
                <a:solidFill>
                  <a:schemeClr val="bg1"/>
                </a:solidFill>
              </a:rPr>
              <a:t>Vliezen</a:t>
            </a:r>
            <a:r>
              <a:rPr lang="en-US" dirty="0">
                <a:solidFill>
                  <a:schemeClr val="bg1"/>
                </a:solidFill>
              </a:rPr>
              <a:t> die CZS </a:t>
            </a:r>
            <a:r>
              <a:rPr lang="en-US" dirty="0" err="1">
                <a:solidFill>
                  <a:schemeClr val="bg1"/>
                </a:solidFill>
              </a:rPr>
              <a:t>en</a:t>
            </a:r>
            <a:r>
              <a:rPr lang="en-US" dirty="0">
                <a:solidFill>
                  <a:schemeClr val="bg1"/>
                </a:solidFill>
              </a:rPr>
              <a:t> </a:t>
            </a:r>
            <a:r>
              <a:rPr lang="en-US" dirty="0" err="1">
                <a:solidFill>
                  <a:schemeClr val="bg1"/>
                </a:solidFill>
              </a:rPr>
              <a:t>ruggenmerg</a:t>
            </a:r>
            <a:r>
              <a:rPr lang="en-US" dirty="0">
                <a:solidFill>
                  <a:schemeClr val="bg1"/>
                </a:solidFill>
              </a:rPr>
              <a:t> </a:t>
            </a:r>
            <a:r>
              <a:rPr lang="en-US" dirty="0" err="1">
                <a:solidFill>
                  <a:schemeClr val="bg1"/>
                </a:solidFill>
              </a:rPr>
              <a:t>omsluiten</a:t>
            </a:r>
            <a:r>
              <a:rPr lang="en-US" dirty="0">
                <a:solidFill>
                  <a:schemeClr val="bg1"/>
                </a:solidFill>
              </a:rPr>
              <a:t>; </a:t>
            </a:r>
          </a:p>
          <a:p>
            <a:r>
              <a:rPr lang="en-US" dirty="0" err="1">
                <a:solidFill>
                  <a:schemeClr val="bg1"/>
                </a:solidFill>
              </a:rPr>
              <a:t>Binnen</a:t>
            </a:r>
            <a:r>
              <a:rPr lang="en-US" dirty="0">
                <a:solidFill>
                  <a:schemeClr val="bg1"/>
                </a:solidFill>
              </a:rPr>
              <a:t> </a:t>
            </a:r>
            <a:r>
              <a:rPr lang="en-US" dirty="0" err="1">
                <a:solidFill>
                  <a:schemeClr val="bg1"/>
                </a:solidFill>
              </a:rPr>
              <a:t>naar</a:t>
            </a:r>
            <a:r>
              <a:rPr lang="en-US" dirty="0">
                <a:solidFill>
                  <a:schemeClr val="bg1"/>
                </a:solidFill>
              </a:rPr>
              <a:t> </a:t>
            </a:r>
            <a:r>
              <a:rPr lang="en-US" dirty="0" err="1">
                <a:solidFill>
                  <a:schemeClr val="bg1"/>
                </a:solidFill>
              </a:rPr>
              <a:t>buiten</a:t>
            </a:r>
            <a:r>
              <a:rPr lang="en-US" dirty="0">
                <a:solidFill>
                  <a:schemeClr val="bg1"/>
                </a:solidFill>
              </a:rPr>
              <a:t>:</a:t>
            </a:r>
          </a:p>
          <a:p>
            <a:pPr marL="0" indent="0">
              <a:buNone/>
            </a:pPr>
            <a:r>
              <a:rPr lang="en-US" dirty="0">
                <a:solidFill>
                  <a:schemeClr val="bg1"/>
                </a:solidFill>
              </a:rPr>
              <a:t>   Pia mater-</a:t>
            </a:r>
            <a:r>
              <a:rPr lang="en-US" dirty="0" err="1">
                <a:solidFill>
                  <a:schemeClr val="bg1"/>
                </a:solidFill>
              </a:rPr>
              <a:t>zacht</a:t>
            </a:r>
            <a:endParaRPr lang="en-US" dirty="0">
              <a:solidFill>
                <a:schemeClr val="bg1"/>
              </a:solidFill>
            </a:endParaRPr>
          </a:p>
          <a:p>
            <a:pPr marL="0" indent="0">
              <a:buNone/>
            </a:pPr>
            <a:r>
              <a:rPr lang="en-US" dirty="0">
                <a:solidFill>
                  <a:schemeClr val="bg1"/>
                </a:solidFill>
              </a:rPr>
              <a:t>   </a:t>
            </a:r>
            <a:r>
              <a:rPr lang="en-US" dirty="0" err="1">
                <a:solidFill>
                  <a:schemeClr val="bg1"/>
                </a:solidFill>
              </a:rPr>
              <a:t>Arachnoïdea</a:t>
            </a:r>
            <a:r>
              <a:rPr lang="en-US" dirty="0">
                <a:solidFill>
                  <a:schemeClr val="bg1"/>
                </a:solidFill>
              </a:rPr>
              <a:t> – </a:t>
            </a:r>
            <a:r>
              <a:rPr lang="en-US" dirty="0" err="1">
                <a:solidFill>
                  <a:schemeClr val="bg1"/>
                </a:solidFill>
              </a:rPr>
              <a:t>spinnewebvlies</a:t>
            </a:r>
            <a:endParaRPr lang="en-US" dirty="0">
              <a:solidFill>
                <a:schemeClr val="bg1"/>
              </a:solidFill>
            </a:endParaRPr>
          </a:p>
          <a:p>
            <a:pPr marL="0" indent="0">
              <a:buNone/>
            </a:pPr>
            <a:r>
              <a:rPr lang="en-US" dirty="0">
                <a:solidFill>
                  <a:schemeClr val="bg1"/>
                </a:solidFill>
              </a:rPr>
              <a:t>    Dura mater -hard</a:t>
            </a:r>
          </a:p>
          <a:p>
            <a:endParaRPr lang="en-US" dirty="0">
              <a:solidFill>
                <a:schemeClr val="bg1"/>
              </a:solidFill>
            </a:endParaRPr>
          </a:p>
        </p:txBody>
      </p:sp>
      <p:pic>
        <p:nvPicPr>
          <p:cNvPr id="5" name="Tijdelijke aanduiding voor inhoud 4">
            <a:extLst>
              <a:ext uri="{FF2B5EF4-FFF2-40B4-BE49-F238E27FC236}">
                <a16:creationId xmlns:a16="http://schemas.microsoft.com/office/drawing/2014/main" id="{25BBBE74-38E3-4399-8379-38BAFD97B9A1}"/>
              </a:ext>
            </a:extLst>
          </p:cNvPr>
          <p:cNvPicPr>
            <a:picLocks noGrp="1" noChangeAspect="1"/>
          </p:cNvPicPr>
          <p:nvPr>
            <p:ph sz="half" idx="1"/>
          </p:nvPr>
        </p:nvPicPr>
        <p:blipFill>
          <a:blip r:embed="rId2"/>
          <a:stretch>
            <a:fillRect/>
          </a:stretch>
        </p:blipFill>
        <p:spPr>
          <a:xfrm>
            <a:off x="5297763" y="965461"/>
            <a:ext cx="6250769" cy="4766211"/>
          </a:xfrm>
          <a:prstGeom prst="rect">
            <a:avLst/>
          </a:prstGeom>
        </p:spPr>
      </p:pic>
    </p:spTree>
    <p:extLst>
      <p:ext uri="{BB962C8B-B14F-4D97-AF65-F5344CB8AC3E}">
        <p14:creationId xmlns:p14="http://schemas.microsoft.com/office/powerpoint/2010/main" val="165338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54C861-6E40-4752-9BF6-2D7A663319DF}"/>
              </a:ext>
            </a:extLst>
          </p:cNvPr>
          <p:cNvSpPr>
            <a:spLocks noGrp="1"/>
          </p:cNvSpPr>
          <p:nvPr>
            <p:ph type="title"/>
          </p:nvPr>
        </p:nvSpPr>
        <p:spPr/>
        <p:txBody>
          <a:bodyPr/>
          <a:lstStyle/>
          <a:p>
            <a:r>
              <a:rPr lang="nl-NL" dirty="0"/>
              <a:t>Hoofdtrauma</a:t>
            </a:r>
          </a:p>
        </p:txBody>
      </p:sp>
      <p:sp>
        <p:nvSpPr>
          <p:cNvPr id="3" name="Tijdelijke aanduiding voor inhoud 2">
            <a:extLst>
              <a:ext uri="{FF2B5EF4-FFF2-40B4-BE49-F238E27FC236}">
                <a16:creationId xmlns:a16="http://schemas.microsoft.com/office/drawing/2014/main" id="{CB619F01-CE9C-47F0-A4CF-47B15FE70E62}"/>
              </a:ext>
            </a:extLst>
          </p:cNvPr>
          <p:cNvSpPr>
            <a:spLocks noGrp="1"/>
          </p:cNvSpPr>
          <p:nvPr>
            <p:ph sz="half" idx="1"/>
          </p:nvPr>
        </p:nvSpPr>
        <p:spPr/>
        <p:txBody>
          <a:bodyPr>
            <a:normAutofit lnSpcReduction="10000"/>
          </a:bodyPr>
          <a:lstStyle/>
          <a:p>
            <a:r>
              <a:rPr lang="nl-NL" dirty="0"/>
              <a:t>Elke vorm van trauma of letsel van het hoofd </a:t>
            </a:r>
          </a:p>
          <a:p>
            <a:r>
              <a:rPr lang="nl-NL" dirty="0"/>
              <a:t>Door geweld kan schedel of inhoud beschadigd raken, hersendelen ingeklemd</a:t>
            </a:r>
          </a:p>
          <a:p>
            <a:endParaRPr lang="nl-NL" dirty="0"/>
          </a:p>
          <a:p>
            <a:endParaRPr lang="nl-NL" dirty="0"/>
          </a:p>
        </p:txBody>
      </p:sp>
      <p:sp>
        <p:nvSpPr>
          <p:cNvPr id="4" name="Tijdelijke aanduiding voor inhoud 3">
            <a:extLst>
              <a:ext uri="{FF2B5EF4-FFF2-40B4-BE49-F238E27FC236}">
                <a16:creationId xmlns:a16="http://schemas.microsoft.com/office/drawing/2014/main" id="{787B6631-C6D9-4E87-93A1-D68732ABBDE1}"/>
              </a:ext>
            </a:extLst>
          </p:cNvPr>
          <p:cNvSpPr>
            <a:spLocks noGrp="1"/>
          </p:cNvSpPr>
          <p:nvPr>
            <p:ph sz="half" idx="2"/>
          </p:nvPr>
        </p:nvSpPr>
        <p:spPr/>
        <p:txBody>
          <a:bodyPr>
            <a:normAutofit lnSpcReduction="10000"/>
          </a:bodyPr>
          <a:lstStyle/>
          <a:p>
            <a:r>
              <a:rPr lang="nl-NL" dirty="0"/>
              <a:t>Stoten van hoofd</a:t>
            </a:r>
          </a:p>
          <a:p>
            <a:r>
              <a:rPr lang="nl-NL" dirty="0"/>
              <a:t>Val op het hoofd</a:t>
            </a:r>
          </a:p>
          <a:p>
            <a:r>
              <a:rPr lang="nl-NL" dirty="0"/>
              <a:t>Hard voorwerp tegen het hoofd</a:t>
            </a:r>
          </a:p>
          <a:p>
            <a:pPr marL="0" indent="0">
              <a:buNone/>
            </a:pPr>
            <a:endParaRPr lang="nl-NL" dirty="0"/>
          </a:p>
          <a:p>
            <a:r>
              <a:rPr lang="nl-NL" dirty="0"/>
              <a:t>Uitzondering: oppervlakkige letsel aan het aangezicht</a:t>
            </a:r>
          </a:p>
          <a:p>
            <a:r>
              <a:rPr lang="nl-NL" dirty="0"/>
              <a:t>Mogelijke klachten zijn dan hoofdpijn, misselijkheid, overgeven, sufheid of bewusteloos raken.</a:t>
            </a:r>
          </a:p>
        </p:txBody>
      </p:sp>
      <p:pic>
        <p:nvPicPr>
          <p:cNvPr id="5" name="Afbeelding 4">
            <a:extLst>
              <a:ext uri="{FF2B5EF4-FFF2-40B4-BE49-F238E27FC236}">
                <a16:creationId xmlns:a16="http://schemas.microsoft.com/office/drawing/2014/main" id="{925BC549-6AAF-4788-9414-C28B4DFBE455}"/>
              </a:ext>
            </a:extLst>
          </p:cNvPr>
          <p:cNvPicPr>
            <a:picLocks noChangeAspect="1"/>
          </p:cNvPicPr>
          <p:nvPr/>
        </p:nvPicPr>
        <p:blipFill>
          <a:blip r:embed="rId2"/>
          <a:stretch>
            <a:fillRect/>
          </a:stretch>
        </p:blipFill>
        <p:spPr>
          <a:xfrm>
            <a:off x="2231136" y="4081533"/>
            <a:ext cx="2143125" cy="2143125"/>
          </a:xfrm>
          <a:prstGeom prst="rect">
            <a:avLst/>
          </a:prstGeom>
        </p:spPr>
      </p:pic>
    </p:spTree>
    <p:extLst>
      <p:ext uri="{BB962C8B-B14F-4D97-AF65-F5344CB8AC3E}">
        <p14:creationId xmlns:p14="http://schemas.microsoft.com/office/powerpoint/2010/main" val="2459722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F7C169-D2AF-458E-B19A-2E201FF7E785}"/>
              </a:ext>
            </a:extLst>
          </p:cNvPr>
          <p:cNvSpPr>
            <a:spLocks noGrp="1"/>
          </p:cNvSpPr>
          <p:nvPr>
            <p:ph type="title"/>
          </p:nvPr>
        </p:nvSpPr>
        <p:spPr/>
        <p:txBody>
          <a:bodyPr/>
          <a:lstStyle/>
          <a:p>
            <a:r>
              <a:rPr lang="nl-NL" dirty="0"/>
              <a:t>Intracranieel letsel</a:t>
            </a:r>
          </a:p>
        </p:txBody>
      </p:sp>
      <p:sp>
        <p:nvSpPr>
          <p:cNvPr id="3" name="Tijdelijke aanduiding voor inhoud 2">
            <a:extLst>
              <a:ext uri="{FF2B5EF4-FFF2-40B4-BE49-F238E27FC236}">
                <a16:creationId xmlns:a16="http://schemas.microsoft.com/office/drawing/2014/main" id="{E4DE5512-D526-4B2F-B5FF-12DAE2544B5E}"/>
              </a:ext>
            </a:extLst>
          </p:cNvPr>
          <p:cNvSpPr>
            <a:spLocks noGrp="1"/>
          </p:cNvSpPr>
          <p:nvPr>
            <p:ph sz="half" idx="1"/>
          </p:nvPr>
        </p:nvSpPr>
        <p:spPr/>
        <p:txBody>
          <a:bodyPr/>
          <a:lstStyle/>
          <a:p>
            <a:r>
              <a:rPr lang="nl-NL" dirty="0"/>
              <a:t>Elk traumatisch letsel binnen in de schedel ( bijv. verkeersongeval)</a:t>
            </a:r>
          </a:p>
          <a:p>
            <a:r>
              <a:rPr lang="nl-NL" dirty="0"/>
              <a:t>Ook uitgaan van nekletsel!</a:t>
            </a:r>
          </a:p>
        </p:txBody>
      </p:sp>
      <p:sp>
        <p:nvSpPr>
          <p:cNvPr id="4" name="Tijdelijke aanduiding voor inhoud 3">
            <a:extLst>
              <a:ext uri="{FF2B5EF4-FFF2-40B4-BE49-F238E27FC236}">
                <a16:creationId xmlns:a16="http://schemas.microsoft.com/office/drawing/2014/main" id="{46204805-C6D6-4209-8955-B18B01D41CBD}"/>
              </a:ext>
            </a:extLst>
          </p:cNvPr>
          <p:cNvSpPr>
            <a:spLocks noGrp="1"/>
          </p:cNvSpPr>
          <p:nvPr>
            <p:ph sz="half" idx="2"/>
          </p:nvPr>
        </p:nvSpPr>
        <p:spPr/>
        <p:txBody>
          <a:bodyPr/>
          <a:lstStyle/>
          <a:p>
            <a:r>
              <a:rPr lang="nl-NL" dirty="0"/>
              <a:t>Vasculaire beschadiging, zoals epiduraal of subduraal hematoom</a:t>
            </a:r>
          </a:p>
          <a:p>
            <a:r>
              <a:rPr lang="nl-NL" dirty="0"/>
              <a:t>Kneuzing hersenweefsel</a:t>
            </a:r>
          </a:p>
        </p:txBody>
      </p:sp>
      <p:pic>
        <p:nvPicPr>
          <p:cNvPr id="5" name="Afbeelding 4">
            <a:extLst>
              <a:ext uri="{FF2B5EF4-FFF2-40B4-BE49-F238E27FC236}">
                <a16:creationId xmlns:a16="http://schemas.microsoft.com/office/drawing/2014/main" id="{BBE66C2F-A8E6-4514-B537-1DD8BF6E5C57}"/>
              </a:ext>
            </a:extLst>
          </p:cNvPr>
          <p:cNvPicPr>
            <a:picLocks noChangeAspect="1"/>
          </p:cNvPicPr>
          <p:nvPr/>
        </p:nvPicPr>
        <p:blipFill>
          <a:blip r:embed="rId2"/>
          <a:stretch>
            <a:fillRect/>
          </a:stretch>
        </p:blipFill>
        <p:spPr>
          <a:xfrm>
            <a:off x="1925881" y="4189035"/>
            <a:ext cx="2466975" cy="1847850"/>
          </a:xfrm>
          <a:prstGeom prst="rect">
            <a:avLst/>
          </a:prstGeom>
        </p:spPr>
      </p:pic>
    </p:spTree>
    <p:extLst>
      <p:ext uri="{BB962C8B-B14F-4D97-AF65-F5344CB8AC3E}">
        <p14:creationId xmlns:p14="http://schemas.microsoft.com/office/powerpoint/2010/main" val="128666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B2725813-4080-4BCD-88C7-D6C819C4089D}"/>
              </a:ext>
            </a:extLst>
          </p:cNvPr>
          <p:cNvSpPr>
            <a:spLocks noGrp="1"/>
          </p:cNvSpPr>
          <p:nvPr>
            <p:ph type="body" idx="1"/>
          </p:nvPr>
        </p:nvSpPr>
        <p:spPr/>
        <p:txBody>
          <a:bodyPr/>
          <a:lstStyle/>
          <a:p>
            <a:r>
              <a:rPr lang="nl-NL" dirty="0"/>
              <a:t>Epiduraal hematoom</a:t>
            </a:r>
          </a:p>
        </p:txBody>
      </p:sp>
      <p:sp>
        <p:nvSpPr>
          <p:cNvPr id="3" name="Tijdelijke aanduiding voor inhoud 2">
            <a:extLst>
              <a:ext uri="{FF2B5EF4-FFF2-40B4-BE49-F238E27FC236}">
                <a16:creationId xmlns:a16="http://schemas.microsoft.com/office/drawing/2014/main" id="{9D3456E4-4282-408E-9ED1-E8D6A5472C83}"/>
              </a:ext>
            </a:extLst>
          </p:cNvPr>
          <p:cNvSpPr>
            <a:spLocks noGrp="1"/>
          </p:cNvSpPr>
          <p:nvPr>
            <p:ph sz="half" idx="2"/>
          </p:nvPr>
        </p:nvSpPr>
        <p:spPr/>
        <p:txBody>
          <a:bodyPr>
            <a:normAutofit fontScale="70000" lnSpcReduction="20000"/>
          </a:bodyPr>
          <a:lstStyle/>
          <a:p>
            <a:r>
              <a:rPr lang="nl-NL" dirty="0"/>
              <a:t> is er sprake van een bloeduitstorting tussen het harde hersenvlies en het schedelbot.</a:t>
            </a:r>
          </a:p>
          <a:p>
            <a:endParaRPr lang="nl-NL" dirty="0"/>
          </a:p>
          <a:p>
            <a:r>
              <a:rPr lang="nl-NL" dirty="0"/>
              <a:t>Als bij de barst van de schedel een slagadertje van de dura is verscheurd, ontstaat er een slagaderlijke bloeding die reeds na enige uren leidt tot een grote bloeduitstorting met druk op de hersenen. </a:t>
            </a:r>
          </a:p>
          <a:p>
            <a:r>
              <a:rPr lang="nl-NL" dirty="0" err="1"/>
              <a:t>Symptomen:eerst</a:t>
            </a:r>
            <a:r>
              <a:rPr lang="nl-NL" dirty="0"/>
              <a:t> toenemende hoofdpijn, later sufheid en tenslotte bewusteloosheid</a:t>
            </a:r>
          </a:p>
          <a:p>
            <a:r>
              <a:rPr lang="nl-NL" dirty="0"/>
              <a:t>In de tussenliggende periode zijn er vaak nog geen klachten (afgezien van soms wat hoofdpijn) zodat het lijkt alsof er niets aan de hand is</a:t>
            </a:r>
          </a:p>
        </p:txBody>
      </p:sp>
      <p:sp>
        <p:nvSpPr>
          <p:cNvPr id="4" name="Tijdelijke aanduiding voor inhoud 3">
            <a:extLst>
              <a:ext uri="{FF2B5EF4-FFF2-40B4-BE49-F238E27FC236}">
                <a16:creationId xmlns:a16="http://schemas.microsoft.com/office/drawing/2014/main" id="{04BD28D5-5306-4E80-996D-9BC841205EC3}"/>
              </a:ext>
            </a:extLst>
          </p:cNvPr>
          <p:cNvSpPr>
            <a:spLocks noGrp="1"/>
          </p:cNvSpPr>
          <p:nvPr>
            <p:ph sz="quarter" idx="4"/>
          </p:nvPr>
        </p:nvSpPr>
        <p:spPr/>
        <p:txBody>
          <a:bodyPr>
            <a:normAutofit fontScale="70000" lnSpcReduction="20000"/>
          </a:bodyPr>
          <a:lstStyle/>
          <a:p>
            <a:r>
              <a:rPr lang="nl-NL" dirty="0"/>
              <a:t>Bloeduitstorting tussen harde hersenvlies (dura mater) en </a:t>
            </a:r>
            <a:r>
              <a:rPr lang="nl-NL" dirty="0" err="1"/>
              <a:t>spinnewebvlies</a:t>
            </a:r>
            <a:r>
              <a:rPr lang="nl-NL" dirty="0"/>
              <a:t> ( </a:t>
            </a:r>
            <a:r>
              <a:rPr lang="nl-NL" dirty="0" err="1"/>
              <a:t>arachnoïda</a:t>
            </a:r>
            <a:r>
              <a:rPr lang="nl-NL" dirty="0"/>
              <a:t>)</a:t>
            </a:r>
          </a:p>
          <a:p>
            <a:r>
              <a:rPr lang="nl-NL" dirty="0"/>
              <a:t>Over 3 tijdsperiode aandienen: acuut, subacuut ( na 1 week) of chronisch ( 2- 3 weken)</a:t>
            </a:r>
          </a:p>
          <a:p>
            <a:r>
              <a:rPr lang="nl-NL" dirty="0"/>
              <a:t>Vaak bij ouderen mensen</a:t>
            </a:r>
          </a:p>
          <a:p>
            <a:r>
              <a:rPr lang="nl-NL" dirty="0"/>
              <a:t>Symptomen: hoofdpijn, misselijk, </a:t>
            </a:r>
            <a:r>
              <a:rPr lang="nl-NL" dirty="0" err="1"/>
              <a:t>braken,sufheid</a:t>
            </a:r>
            <a:r>
              <a:rPr lang="nl-NL" dirty="0"/>
              <a:t>, verwardheid, gedragsverandering, spraak- en begripstoornis,, halfzijdige verlamming, dementie, </a:t>
            </a:r>
          </a:p>
        </p:txBody>
      </p:sp>
      <p:sp>
        <p:nvSpPr>
          <p:cNvPr id="5" name="Tijdelijke aanduiding voor tekst 4">
            <a:extLst>
              <a:ext uri="{FF2B5EF4-FFF2-40B4-BE49-F238E27FC236}">
                <a16:creationId xmlns:a16="http://schemas.microsoft.com/office/drawing/2014/main" id="{C91A7F08-6C86-46EC-862C-E3A7717DAAF1}"/>
              </a:ext>
            </a:extLst>
          </p:cNvPr>
          <p:cNvSpPr>
            <a:spLocks noGrp="1"/>
          </p:cNvSpPr>
          <p:nvPr>
            <p:ph type="body" sz="quarter" idx="13"/>
          </p:nvPr>
        </p:nvSpPr>
        <p:spPr/>
        <p:txBody>
          <a:bodyPr/>
          <a:lstStyle/>
          <a:p>
            <a:r>
              <a:rPr lang="nl-NL" dirty="0"/>
              <a:t>Subduraal hematoom</a:t>
            </a:r>
          </a:p>
        </p:txBody>
      </p:sp>
      <p:sp>
        <p:nvSpPr>
          <p:cNvPr id="6" name="Titel 5">
            <a:extLst>
              <a:ext uri="{FF2B5EF4-FFF2-40B4-BE49-F238E27FC236}">
                <a16:creationId xmlns:a16="http://schemas.microsoft.com/office/drawing/2014/main" id="{3DDF3E81-A00D-44CE-A461-2CEC9E380F02}"/>
              </a:ext>
            </a:extLst>
          </p:cNvPr>
          <p:cNvSpPr>
            <a:spLocks noGrp="1"/>
          </p:cNvSpPr>
          <p:nvPr>
            <p:ph type="title"/>
          </p:nvPr>
        </p:nvSpPr>
        <p:spPr/>
        <p:txBody>
          <a:bodyPr/>
          <a:lstStyle/>
          <a:p>
            <a:r>
              <a:rPr lang="nl-NL" dirty="0"/>
              <a:t>Epi- subduraal hematoom</a:t>
            </a:r>
          </a:p>
        </p:txBody>
      </p:sp>
    </p:spTree>
    <p:extLst>
      <p:ext uri="{BB962C8B-B14F-4D97-AF65-F5344CB8AC3E}">
        <p14:creationId xmlns:p14="http://schemas.microsoft.com/office/powerpoint/2010/main" val="2681840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FA265DD2-BE86-4744-ABA5-43A1146A233A}"/>
              </a:ext>
            </a:extLst>
          </p:cNvPr>
          <p:cNvSpPr>
            <a:spLocks noGrp="1"/>
          </p:cNvSpPr>
          <p:nvPr>
            <p:ph type="title"/>
          </p:nvPr>
        </p:nvSpPr>
        <p:spPr/>
        <p:txBody>
          <a:bodyPr/>
          <a:lstStyle/>
          <a:p>
            <a:r>
              <a:rPr lang="nl-NL" dirty="0"/>
              <a:t>Schedelbasisfractuur</a:t>
            </a:r>
          </a:p>
        </p:txBody>
      </p:sp>
      <p:sp>
        <p:nvSpPr>
          <p:cNvPr id="8" name="Tijdelijke aanduiding voor inhoud 7">
            <a:extLst>
              <a:ext uri="{FF2B5EF4-FFF2-40B4-BE49-F238E27FC236}">
                <a16:creationId xmlns:a16="http://schemas.microsoft.com/office/drawing/2014/main" id="{A0C72324-C707-4436-ADF1-BDF214D02483}"/>
              </a:ext>
            </a:extLst>
          </p:cNvPr>
          <p:cNvSpPr>
            <a:spLocks noGrp="1"/>
          </p:cNvSpPr>
          <p:nvPr>
            <p:ph sz="half" idx="1"/>
          </p:nvPr>
        </p:nvSpPr>
        <p:spPr/>
        <p:txBody>
          <a:bodyPr/>
          <a:lstStyle/>
          <a:p>
            <a:r>
              <a:rPr lang="nl-NL"/>
              <a:t>Botbreuk tussen hersenschedel en aangezichtsschedel, vaak gepaard met shock en/of hersenschudding</a:t>
            </a:r>
          </a:p>
          <a:p>
            <a:endParaRPr lang="nl-NL"/>
          </a:p>
          <a:p>
            <a:r>
              <a:rPr lang="nl-NL"/>
              <a:t>Bewustzijnsstoornissen, kleurloosvochtof bloed  uit mond, neus of oren, bloeduitstorting om de ogen, hoofdpijn,bewusteloosheid, geen reuk en niet meer  zien , misselijk, braken</a:t>
            </a:r>
            <a:endParaRPr lang="nl-NL" dirty="0"/>
          </a:p>
        </p:txBody>
      </p:sp>
      <p:pic>
        <p:nvPicPr>
          <p:cNvPr id="10" name="Tijdelijke aanduiding voor inhoud 9">
            <a:extLst>
              <a:ext uri="{FF2B5EF4-FFF2-40B4-BE49-F238E27FC236}">
                <a16:creationId xmlns:a16="http://schemas.microsoft.com/office/drawing/2014/main" id="{0B98335A-FB8C-4EE7-9EF0-700FFE30A4B7}"/>
              </a:ext>
            </a:extLst>
          </p:cNvPr>
          <p:cNvPicPr>
            <a:picLocks noGrp="1" noChangeAspect="1"/>
          </p:cNvPicPr>
          <p:nvPr>
            <p:ph sz="half" idx="2"/>
          </p:nvPr>
        </p:nvPicPr>
        <p:blipFill>
          <a:blip r:embed="rId2"/>
          <a:stretch>
            <a:fillRect/>
          </a:stretch>
        </p:blipFill>
        <p:spPr>
          <a:xfrm>
            <a:off x="6338888" y="2908300"/>
            <a:ext cx="4270375" cy="2562225"/>
          </a:xfrm>
          <a:prstGeom prst="rect">
            <a:avLst/>
          </a:prstGeom>
        </p:spPr>
      </p:pic>
    </p:spTree>
    <p:extLst>
      <p:ext uri="{BB962C8B-B14F-4D97-AF65-F5344CB8AC3E}">
        <p14:creationId xmlns:p14="http://schemas.microsoft.com/office/powerpoint/2010/main" val="250365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tekst 6">
            <a:extLst>
              <a:ext uri="{FF2B5EF4-FFF2-40B4-BE49-F238E27FC236}">
                <a16:creationId xmlns:a16="http://schemas.microsoft.com/office/drawing/2014/main" id="{64DA2981-778B-4884-B4D9-38CBB4D147C3}"/>
              </a:ext>
            </a:extLst>
          </p:cNvPr>
          <p:cNvSpPr>
            <a:spLocks noGrp="1"/>
          </p:cNvSpPr>
          <p:nvPr>
            <p:ph type="body" idx="1"/>
          </p:nvPr>
        </p:nvSpPr>
        <p:spPr/>
        <p:txBody>
          <a:bodyPr>
            <a:normAutofit/>
          </a:bodyPr>
          <a:lstStyle/>
          <a:p>
            <a:r>
              <a:rPr lang="nl-NL" dirty="0"/>
              <a:t>Geheugenverlies </a:t>
            </a:r>
          </a:p>
        </p:txBody>
      </p:sp>
      <p:sp>
        <p:nvSpPr>
          <p:cNvPr id="8" name="Tijdelijke aanduiding voor inhoud 7">
            <a:extLst>
              <a:ext uri="{FF2B5EF4-FFF2-40B4-BE49-F238E27FC236}">
                <a16:creationId xmlns:a16="http://schemas.microsoft.com/office/drawing/2014/main" id="{ECA602B1-613A-4D6D-A4B2-E734B11D253A}"/>
              </a:ext>
            </a:extLst>
          </p:cNvPr>
          <p:cNvSpPr>
            <a:spLocks noGrp="1"/>
          </p:cNvSpPr>
          <p:nvPr>
            <p:ph sz="half" idx="2"/>
          </p:nvPr>
        </p:nvSpPr>
        <p:spPr/>
        <p:txBody>
          <a:bodyPr>
            <a:normAutofit fontScale="77500" lnSpcReduction="20000"/>
          </a:bodyPr>
          <a:lstStyle/>
          <a:p>
            <a:pPr marL="0" indent="0">
              <a:buNone/>
            </a:pPr>
            <a:r>
              <a:rPr lang="nl-NL" sz="2500" i="1" dirty="0">
                <a:latin typeface="Arial" panose="020B0604020202020204" pitchFamily="34" charset="0"/>
                <a:cs typeface="Arial" panose="020B0604020202020204" pitchFamily="34" charset="0"/>
              </a:rPr>
              <a:t>Retrograde amnesie</a:t>
            </a:r>
            <a:r>
              <a:rPr lang="nl-NL" sz="2500" dirty="0">
                <a:latin typeface="Arial" panose="020B0604020202020204" pitchFamily="34" charset="0"/>
                <a:cs typeface="Arial" panose="020B0604020202020204" pitchFamily="34" charset="0"/>
              </a:rPr>
              <a:t> :</a:t>
            </a:r>
          </a:p>
          <a:p>
            <a:pPr marL="0" indent="0">
              <a:buNone/>
            </a:pPr>
            <a:r>
              <a:rPr lang="nl-NL" sz="2500" i="1" dirty="0">
                <a:latin typeface="Arial" panose="020B0604020202020204" pitchFamily="34" charset="0"/>
                <a:cs typeface="Arial" panose="020B0604020202020204" pitchFamily="34" charset="0"/>
              </a:rPr>
              <a:t>geen herinneringen meer van vóór het ongeval,  maar wel van er na </a:t>
            </a:r>
          </a:p>
          <a:p>
            <a:pPr marL="0" indent="0">
              <a:buNone/>
            </a:pPr>
            <a:endParaRPr lang="nl-NL" sz="2500" i="1" dirty="0">
              <a:latin typeface="Arial" panose="020B0604020202020204" pitchFamily="34" charset="0"/>
              <a:cs typeface="Arial" panose="020B0604020202020204" pitchFamily="34" charset="0"/>
            </a:endParaRPr>
          </a:p>
          <a:p>
            <a:pPr marL="0" indent="0">
              <a:buNone/>
            </a:pPr>
            <a:r>
              <a:rPr lang="nl-NL" sz="2500" i="1" dirty="0" err="1">
                <a:latin typeface="Arial" panose="020B0604020202020204" pitchFamily="34" charset="0"/>
                <a:cs typeface="Arial" panose="020B0604020202020204" pitchFamily="34" charset="0"/>
              </a:rPr>
              <a:t>Anterograde</a:t>
            </a:r>
            <a:r>
              <a:rPr lang="nl-NL" sz="2500" i="1" dirty="0">
                <a:latin typeface="Arial" panose="020B0604020202020204" pitchFamily="34" charset="0"/>
                <a:cs typeface="Arial" panose="020B0604020202020204" pitchFamily="34" charset="0"/>
              </a:rPr>
              <a:t> amnesie: </a:t>
            </a:r>
            <a:endParaRPr lang="nl-NL" sz="2500" dirty="0">
              <a:latin typeface="Arial" panose="020B0604020202020204" pitchFamily="34" charset="0"/>
              <a:cs typeface="Arial" panose="020B0604020202020204" pitchFamily="34" charset="0"/>
            </a:endParaRPr>
          </a:p>
          <a:p>
            <a:pPr marL="0" indent="0">
              <a:buNone/>
            </a:pPr>
            <a:r>
              <a:rPr lang="nl-NL" sz="2500" i="1" dirty="0">
                <a:latin typeface="Arial" panose="020B0604020202020204" pitchFamily="34" charset="0"/>
                <a:cs typeface="Arial" panose="020B0604020202020204" pitchFamily="34" charset="0"/>
              </a:rPr>
              <a:t>geen recente  herinneringen meer van na ongeval, maar wel van voor het trauma </a:t>
            </a:r>
          </a:p>
          <a:p>
            <a:endParaRPr lang="nl-NL" dirty="0"/>
          </a:p>
        </p:txBody>
      </p:sp>
      <p:sp>
        <p:nvSpPr>
          <p:cNvPr id="9" name="Tijdelijke aanduiding voor inhoud 8">
            <a:extLst>
              <a:ext uri="{FF2B5EF4-FFF2-40B4-BE49-F238E27FC236}">
                <a16:creationId xmlns:a16="http://schemas.microsoft.com/office/drawing/2014/main" id="{C756F847-BFDD-4F82-9FE7-4A5F69CC3A1C}"/>
              </a:ext>
            </a:extLst>
          </p:cNvPr>
          <p:cNvSpPr>
            <a:spLocks noGrp="1"/>
          </p:cNvSpPr>
          <p:nvPr>
            <p:ph sz="quarter" idx="4"/>
          </p:nvPr>
        </p:nvSpPr>
        <p:spPr/>
        <p:txBody>
          <a:bodyPr>
            <a:noAutofit/>
          </a:bodyPr>
          <a:lstStyle/>
          <a:p>
            <a:r>
              <a:rPr lang="nl-NL" sz="1200" dirty="0">
                <a:latin typeface="Arial" panose="020B0604020202020204" pitchFamily="34" charset="0"/>
                <a:cs typeface="Arial" panose="020B0604020202020204" pitchFamily="34" charset="0"/>
              </a:rPr>
              <a:t>is er sprake van een hoge energieoverdracht die tot inwendig letsel kan leiden en waarbij ook gedacht moet worden aan nek- en hoofdletsel. Voorbeelden zijn: val van grote hoogte (2 tot 3 maal lichaamslengte), ongeval met snelheid &gt; 45 km/uur (met autogordel om), auto contra fietser/voetganger &gt; 10 km/uur, aanrijden van een (brom/snor)fietser of motorrijder door een ander voertuig bij een snelheidsverschil groter dan 35 km/uur.</a:t>
            </a:r>
          </a:p>
        </p:txBody>
      </p:sp>
      <p:sp>
        <p:nvSpPr>
          <p:cNvPr id="10" name="Tijdelijke aanduiding voor tekst 9">
            <a:extLst>
              <a:ext uri="{FF2B5EF4-FFF2-40B4-BE49-F238E27FC236}">
                <a16:creationId xmlns:a16="http://schemas.microsoft.com/office/drawing/2014/main" id="{ED52689B-84F5-416D-97BD-765EFB65B6C9}"/>
              </a:ext>
            </a:extLst>
          </p:cNvPr>
          <p:cNvSpPr>
            <a:spLocks noGrp="1"/>
          </p:cNvSpPr>
          <p:nvPr>
            <p:ph type="body" sz="quarter" idx="13"/>
          </p:nvPr>
        </p:nvSpPr>
        <p:spPr/>
        <p:txBody>
          <a:bodyPr/>
          <a:lstStyle/>
          <a:p>
            <a:r>
              <a:rPr lang="nl-NL" dirty="0"/>
              <a:t>Hoogenergetisch trauma (HET)</a:t>
            </a:r>
          </a:p>
        </p:txBody>
      </p:sp>
      <p:sp>
        <p:nvSpPr>
          <p:cNvPr id="6" name="Titel 5">
            <a:extLst>
              <a:ext uri="{FF2B5EF4-FFF2-40B4-BE49-F238E27FC236}">
                <a16:creationId xmlns:a16="http://schemas.microsoft.com/office/drawing/2014/main" id="{EC635702-B6DA-402F-AAB5-58FEAED34479}"/>
              </a:ext>
            </a:extLst>
          </p:cNvPr>
          <p:cNvSpPr>
            <a:spLocks noGrp="1"/>
          </p:cNvSpPr>
          <p:nvPr>
            <p:ph type="title"/>
          </p:nvPr>
        </p:nvSpPr>
        <p:spPr/>
        <p:txBody>
          <a:bodyPr/>
          <a:lstStyle/>
          <a:p>
            <a:r>
              <a:rPr lang="nl-NL" dirty="0"/>
              <a:t>Amnesie en HET</a:t>
            </a:r>
          </a:p>
        </p:txBody>
      </p:sp>
      <p:pic>
        <p:nvPicPr>
          <p:cNvPr id="3" name="Afbeelding 2">
            <a:extLst>
              <a:ext uri="{FF2B5EF4-FFF2-40B4-BE49-F238E27FC236}">
                <a16:creationId xmlns:a16="http://schemas.microsoft.com/office/drawing/2014/main" id="{3FE9D3A2-6D9C-4908-9A94-B2700EEABBC9}"/>
              </a:ext>
            </a:extLst>
          </p:cNvPr>
          <p:cNvPicPr>
            <a:picLocks noChangeAspect="1"/>
          </p:cNvPicPr>
          <p:nvPr/>
        </p:nvPicPr>
        <p:blipFill>
          <a:blip r:embed="rId2"/>
          <a:stretch>
            <a:fillRect/>
          </a:stretch>
        </p:blipFill>
        <p:spPr>
          <a:xfrm>
            <a:off x="8651176" y="4868488"/>
            <a:ext cx="2619375" cy="1743075"/>
          </a:xfrm>
          <a:prstGeom prst="rect">
            <a:avLst/>
          </a:prstGeom>
        </p:spPr>
      </p:pic>
    </p:spTree>
    <p:extLst>
      <p:ext uri="{BB962C8B-B14F-4D97-AF65-F5344CB8AC3E}">
        <p14:creationId xmlns:p14="http://schemas.microsoft.com/office/powerpoint/2010/main" val="2560135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3D4DDA-F3CD-4F75-A61D-FE2C68104BA8}"/>
              </a:ext>
            </a:extLst>
          </p:cNvPr>
          <p:cNvSpPr>
            <a:spLocks noGrp="1"/>
          </p:cNvSpPr>
          <p:nvPr>
            <p:ph type="title"/>
          </p:nvPr>
        </p:nvSpPr>
        <p:spPr/>
        <p:txBody>
          <a:bodyPr/>
          <a:lstStyle/>
          <a:p>
            <a:r>
              <a:rPr lang="nl-NL" dirty="0"/>
              <a:t>Glasgow Coma </a:t>
            </a:r>
            <a:r>
              <a:rPr lang="nl-NL" dirty="0" err="1"/>
              <a:t>Scale</a:t>
            </a:r>
            <a:endParaRPr lang="nl-NL" dirty="0"/>
          </a:p>
        </p:txBody>
      </p:sp>
      <p:sp>
        <p:nvSpPr>
          <p:cNvPr id="3" name="Tijdelijke aanduiding voor inhoud 2">
            <a:extLst>
              <a:ext uri="{FF2B5EF4-FFF2-40B4-BE49-F238E27FC236}">
                <a16:creationId xmlns:a16="http://schemas.microsoft.com/office/drawing/2014/main" id="{5182C870-E0CD-4167-AD01-12F8592D98FF}"/>
              </a:ext>
            </a:extLst>
          </p:cNvPr>
          <p:cNvSpPr>
            <a:spLocks noGrp="1"/>
          </p:cNvSpPr>
          <p:nvPr>
            <p:ph sz="half" idx="1"/>
          </p:nvPr>
        </p:nvSpPr>
        <p:spPr/>
        <p:txBody>
          <a:bodyPr/>
          <a:lstStyle/>
          <a:p>
            <a:pPr marL="0" indent="0">
              <a:buNone/>
            </a:pPr>
            <a:r>
              <a:rPr lang="nl-NL" dirty="0"/>
              <a:t>Eenduidig bewustzijnsniveau bij patiënt bepalen:</a:t>
            </a:r>
          </a:p>
          <a:p>
            <a:pPr marL="0" indent="0">
              <a:buNone/>
            </a:pPr>
            <a:r>
              <a:rPr lang="nl-NL" dirty="0"/>
              <a:t>Meet drie reacties (punten):</a:t>
            </a:r>
            <a:br>
              <a:rPr lang="nl-NL" dirty="0"/>
            </a:br>
            <a:r>
              <a:rPr lang="nl-NL" dirty="0"/>
              <a:t>– het openen van de ogen (E)</a:t>
            </a:r>
            <a:br>
              <a:rPr lang="nl-NL" dirty="0"/>
            </a:br>
            <a:r>
              <a:rPr lang="nl-NL" dirty="0"/>
              <a:t>– de motorische reactie (M)</a:t>
            </a:r>
            <a:br>
              <a:rPr lang="nl-NL" dirty="0"/>
            </a:br>
            <a:r>
              <a:rPr lang="nl-NL" dirty="0"/>
              <a:t>– de verbale reactie (V)</a:t>
            </a:r>
          </a:p>
          <a:p>
            <a:pPr marL="0" indent="0">
              <a:buNone/>
            </a:pPr>
            <a:endParaRPr lang="nl-NL" dirty="0"/>
          </a:p>
          <a:p>
            <a:pPr marL="0" indent="0">
              <a:buNone/>
            </a:pPr>
            <a:endParaRPr lang="nl-NL" dirty="0"/>
          </a:p>
          <a:p>
            <a:endParaRPr lang="nl-NL" dirty="0"/>
          </a:p>
        </p:txBody>
      </p:sp>
      <p:pic>
        <p:nvPicPr>
          <p:cNvPr id="6" name="Tijdelijke aanduiding voor inhoud 5">
            <a:extLst>
              <a:ext uri="{FF2B5EF4-FFF2-40B4-BE49-F238E27FC236}">
                <a16:creationId xmlns:a16="http://schemas.microsoft.com/office/drawing/2014/main" id="{41AE0DB9-516D-48F1-85EA-2B18B3D79A3D}"/>
              </a:ext>
            </a:extLst>
          </p:cNvPr>
          <p:cNvPicPr>
            <a:picLocks noGrp="1" noChangeAspect="1"/>
          </p:cNvPicPr>
          <p:nvPr>
            <p:ph sz="half" idx="2"/>
          </p:nvPr>
        </p:nvPicPr>
        <p:blipFill>
          <a:blip r:embed="rId2"/>
          <a:stretch>
            <a:fillRect/>
          </a:stretch>
        </p:blipFill>
        <p:spPr>
          <a:xfrm>
            <a:off x="5864548" y="2638044"/>
            <a:ext cx="5592256" cy="3324606"/>
          </a:xfrm>
          <a:prstGeom prst="rect">
            <a:avLst/>
          </a:prstGeom>
        </p:spPr>
      </p:pic>
    </p:spTree>
    <p:extLst>
      <p:ext uri="{BB962C8B-B14F-4D97-AF65-F5344CB8AC3E}">
        <p14:creationId xmlns:p14="http://schemas.microsoft.com/office/powerpoint/2010/main" val="683164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E8993-019D-4AFE-B8C6-82AD2C8E4E89}"/>
              </a:ext>
            </a:extLst>
          </p:cNvPr>
          <p:cNvSpPr>
            <a:spLocks noGrp="1"/>
          </p:cNvSpPr>
          <p:nvPr>
            <p:ph type="title"/>
          </p:nvPr>
        </p:nvSpPr>
        <p:spPr>
          <a:xfrm>
            <a:off x="804672" y="964692"/>
            <a:ext cx="5894832" cy="1188720"/>
          </a:xfrm>
        </p:spPr>
        <p:txBody>
          <a:bodyPr>
            <a:normAutofit/>
          </a:bodyPr>
          <a:lstStyle/>
          <a:p>
            <a:r>
              <a:rPr lang="nl-NL"/>
              <a:t>Wekdienst </a:t>
            </a:r>
            <a:endParaRPr lang="nl-NL" dirty="0"/>
          </a:p>
        </p:txBody>
      </p:sp>
      <p:sp>
        <p:nvSpPr>
          <p:cNvPr id="3" name="Tijdelijke aanduiding voor inhoud 2">
            <a:extLst>
              <a:ext uri="{FF2B5EF4-FFF2-40B4-BE49-F238E27FC236}">
                <a16:creationId xmlns:a16="http://schemas.microsoft.com/office/drawing/2014/main" id="{B4CC2D9E-F7FD-466B-A022-FFBB22F42F2A}"/>
              </a:ext>
            </a:extLst>
          </p:cNvPr>
          <p:cNvSpPr>
            <a:spLocks noGrp="1"/>
          </p:cNvSpPr>
          <p:nvPr>
            <p:ph idx="1"/>
          </p:nvPr>
        </p:nvSpPr>
        <p:spPr>
          <a:xfrm>
            <a:off x="803243" y="2638044"/>
            <a:ext cx="5963317" cy="3263206"/>
          </a:xfrm>
        </p:spPr>
        <p:txBody>
          <a:bodyPr>
            <a:normAutofit/>
          </a:bodyPr>
          <a:lstStyle/>
          <a:p>
            <a:r>
              <a:rPr lang="nl-NL" dirty="0"/>
              <a:t>Na een val of klap op het hoofd kan de huisarts een wekadvies geven.</a:t>
            </a:r>
          </a:p>
          <a:p>
            <a:r>
              <a:rPr lang="nl-NL" dirty="0"/>
              <a:t>Dat betekent een kind de eerste 24 uur na het ongeval regelmatig moet wekken om te controleren hoe het gaat.</a:t>
            </a:r>
          </a:p>
          <a:p>
            <a:r>
              <a:rPr lang="nl-NL" dirty="0"/>
              <a:t>De eerste 6 uur na het ongeval ieder uur, daarna iedere 2 uur.</a:t>
            </a:r>
          </a:p>
          <a:p>
            <a:r>
              <a:rPr lang="nl-NL" dirty="0"/>
              <a:t>Vangnet!</a:t>
            </a:r>
          </a:p>
          <a:p>
            <a:r>
              <a:rPr lang="nl-NL" dirty="0"/>
              <a:t>Zie NHG en thuisarts ( leeftijdgebonden) </a:t>
            </a:r>
          </a:p>
          <a:p>
            <a:endParaRPr lang="nl-NL" dirty="0"/>
          </a:p>
          <a:p>
            <a:endParaRPr lang="nl-NL" dirty="0"/>
          </a:p>
        </p:txBody>
      </p:sp>
      <p:sp>
        <p:nvSpPr>
          <p:cNvPr id="10" name="Rectangle 9">
            <a:extLst>
              <a:ext uri="{FF2B5EF4-FFF2-40B4-BE49-F238E27FC236}">
                <a16:creationId xmlns:a16="http://schemas.microsoft.com/office/drawing/2014/main" id="{879398A9-0D0D-4901-BDDF-B3D93CECA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11FEC3B-E514-4E21-B2CB-7903A7356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a:extLst>
              <a:ext uri="{FF2B5EF4-FFF2-40B4-BE49-F238E27FC236}">
                <a16:creationId xmlns:a16="http://schemas.microsoft.com/office/drawing/2014/main" id="{6DEA4464-2BB6-4CBB-9CFD-393655020CB5}"/>
              </a:ext>
            </a:extLst>
          </p:cNvPr>
          <p:cNvPicPr>
            <a:picLocks noChangeAspect="1"/>
          </p:cNvPicPr>
          <p:nvPr/>
        </p:nvPicPr>
        <p:blipFill>
          <a:blip r:embed="rId2"/>
          <a:stretch>
            <a:fillRect/>
          </a:stretch>
        </p:blipFill>
        <p:spPr>
          <a:xfrm>
            <a:off x="7845976" y="1293275"/>
            <a:ext cx="3068243" cy="4279392"/>
          </a:xfrm>
          <a:prstGeom prst="rect">
            <a:avLst/>
          </a:prstGeom>
        </p:spPr>
      </p:pic>
    </p:spTree>
    <p:extLst>
      <p:ext uri="{BB962C8B-B14F-4D97-AF65-F5344CB8AC3E}">
        <p14:creationId xmlns:p14="http://schemas.microsoft.com/office/powerpoint/2010/main" val="2580033889"/>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TM10001115[[fn=Pakket]]</Template>
  <TotalTime>132</TotalTime>
  <Words>421</Words>
  <Application>Microsoft Office PowerPoint</Application>
  <PresentationFormat>Breedbeeld</PresentationFormat>
  <Paragraphs>62</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Gill Sans MT</vt:lpstr>
      <vt:lpstr>Pakket</vt:lpstr>
      <vt:lpstr>Trauma capitis</vt:lpstr>
      <vt:lpstr>Anatomie schedel</vt:lpstr>
      <vt:lpstr>Hoofdtrauma</vt:lpstr>
      <vt:lpstr>Intracranieel letsel</vt:lpstr>
      <vt:lpstr>Epi- subduraal hematoom</vt:lpstr>
      <vt:lpstr>Schedelbasisfractuur</vt:lpstr>
      <vt:lpstr>Amnesie en HET</vt:lpstr>
      <vt:lpstr>Glasgow Coma Scale</vt:lpstr>
      <vt:lpstr>Wekdienst </vt:lpstr>
      <vt:lpstr>Vangnet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capitis</dc:title>
  <dc:creator>Rhea Houtkruijer</dc:creator>
  <cp:lastModifiedBy>Rhea Houtkruijer</cp:lastModifiedBy>
  <cp:revision>11</cp:revision>
  <dcterms:created xsi:type="dcterms:W3CDTF">2019-11-25T18:48:47Z</dcterms:created>
  <dcterms:modified xsi:type="dcterms:W3CDTF">2020-11-24T13:06:25Z</dcterms:modified>
</cp:coreProperties>
</file>